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QUET Estelle" initials="BE" lastIdx="6" clrIdx="0">
    <p:extLst>
      <p:ext uri="{19B8F6BF-5375-455C-9EA6-DF929625EA0E}">
        <p15:presenceInfo xmlns:p15="http://schemas.microsoft.com/office/powerpoint/2012/main" userId="S::boquet@arthur-hunt.com::0e806053-c81f-44d8-9593-f672da33c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872276"/>
    <a:srgbClr val="3883CE"/>
    <a:srgbClr val="00959A"/>
    <a:srgbClr val="D682B5"/>
    <a:srgbClr val="E84E0F"/>
    <a:srgbClr val="00ADD6"/>
    <a:srgbClr val="007C66"/>
    <a:srgbClr val="002060"/>
    <a:srgbClr val="80C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75" d="100"/>
          <a:sy n="75" d="100"/>
        </p:scale>
        <p:origin x="6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339503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106324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9869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167840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5351D53-6872-4EBD-894A-327D24120022}" type="datetimeFigureOut">
              <a:rPr lang="fr-FR" smtClean="0"/>
              <a:t>26/04/2022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60592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5351D53-6872-4EBD-894A-327D24120022}" type="datetimeFigureOut">
              <a:rPr lang="fr-FR" smtClean="0"/>
              <a:t>26/04/2022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48662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5351D53-6872-4EBD-894A-327D24120022}" type="datetimeFigureOut">
              <a:rPr lang="fr-FR" smtClean="0"/>
              <a:t>26/04/2022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332919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5351D53-6872-4EBD-894A-327D24120022}" type="datetimeFigureOut">
              <a:rPr lang="fr-FR" smtClean="0"/>
              <a:t>26/04/2022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63009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51D53-6872-4EBD-894A-327D24120022}" type="datetimeFigureOut">
              <a:rPr lang="fr-FR" smtClean="0"/>
              <a:t>26/04/2022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10849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5351D53-6872-4EBD-894A-327D24120022}" type="datetimeFigureOut">
              <a:rPr lang="fr-FR" smtClean="0"/>
              <a:t>26/04/2022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324555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5351D53-6872-4EBD-894A-327D24120022}" type="datetimeFigureOut">
              <a:rPr lang="fr-FR" smtClean="0"/>
              <a:t>26/04/2022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62A3FD-5C29-49D6-A9C6-7B4E49EEFE3A}" type="slidenum">
              <a:rPr lang="fr-FR" smtClean="0"/>
              <a:t>‹N°›</a:t>
            </a:fld>
            <a:endParaRPr lang="fr-FR"/>
          </a:p>
        </p:txBody>
      </p:sp>
    </p:spTree>
    <p:extLst>
      <p:ext uri="{BB962C8B-B14F-4D97-AF65-F5344CB8AC3E}">
        <p14:creationId xmlns:p14="http://schemas.microsoft.com/office/powerpoint/2010/main" val="221270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51D53-6872-4EBD-894A-327D24120022}" type="datetimeFigureOut">
              <a:rPr lang="fr-FR" smtClean="0"/>
              <a:t>26/04/2022</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A3FD-5C29-49D6-A9C6-7B4E49EEFE3A}" type="slidenum">
              <a:rPr lang="fr-FR" smtClean="0"/>
              <a:t>‹N°›</a:t>
            </a:fld>
            <a:endParaRPr lang="fr-FR"/>
          </a:p>
        </p:txBody>
      </p:sp>
    </p:spTree>
    <p:extLst>
      <p:ext uri="{BB962C8B-B14F-4D97-AF65-F5344CB8AC3E}">
        <p14:creationId xmlns:p14="http://schemas.microsoft.com/office/powerpoint/2010/main" val="2203790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travail-emploi.gouv.fr/emploi-et-insertion/emploi-et-handicap/emploi-accompagne#:~:text=L'emploi%20accompagn%C3%A9%20est%20un,un%20accompagnement%20de%20l'employeu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 coins arrondis 33">
            <a:extLst>
              <a:ext uri="{FF2B5EF4-FFF2-40B4-BE49-F238E27FC236}">
                <a16:creationId xmlns:a16="http://schemas.microsoft.com/office/drawing/2014/main" id="{7E9FA43A-2433-41A6-B7CC-A053EA3BE8B0}"/>
              </a:ext>
            </a:extLst>
          </p:cNvPr>
          <p:cNvSpPr/>
          <p:nvPr/>
        </p:nvSpPr>
        <p:spPr>
          <a:xfrm>
            <a:off x="3387082" y="4137857"/>
            <a:ext cx="3201870" cy="2358152"/>
          </a:xfrm>
          <a:prstGeom prst="roundRect">
            <a:avLst/>
          </a:prstGeom>
          <a:noFill/>
          <a:ln>
            <a:solidFill>
              <a:srgbClr val="009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i="1" dirty="0">
                <a:solidFill>
                  <a:schemeClr val="tx1"/>
                </a:solidFill>
                <a:latin typeface="Roboto" panose="02000000000000000000" pitchFamily="2" charset="0"/>
                <a:ea typeface="Roboto" panose="02000000000000000000" pitchFamily="2" charset="0"/>
              </a:rPr>
              <a:t>Votre conseiller</a:t>
            </a:r>
          </a:p>
          <a:p>
            <a:pPr algn="ctr"/>
            <a:r>
              <a:rPr lang="fr-FR" sz="1200" b="1" i="1" dirty="0">
                <a:solidFill>
                  <a:schemeClr val="tx1"/>
                </a:solidFill>
                <a:latin typeface="Roboto" panose="02000000000000000000" pitchFamily="2" charset="0"/>
                <a:ea typeface="Roboto" panose="02000000000000000000" pitchFamily="2" charset="0"/>
              </a:rPr>
              <a:t>Pôle emploi, Cap emploi</a:t>
            </a:r>
          </a:p>
          <a:p>
            <a:pPr algn="ctr"/>
            <a:r>
              <a:rPr lang="fr-FR" sz="1200" b="1" i="1" dirty="0">
                <a:solidFill>
                  <a:schemeClr val="tx1"/>
                </a:solidFill>
                <a:latin typeface="Roboto" panose="02000000000000000000" pitchFamily="2" charset="0"/>
                <a:ea typeface="Roboto" panose="02000000000000000000" pitchFamily="2" charset="0"/>
              </a:rPr>
              <a:t>ou mission locale</a:t>
            </a:r>
          </a:p>
          <a:p>
            <a:pPr algn="ctr"/>
            <a:endParaRPr lang="fr-FR" sz="1200" i="1" dirty="0">
              <a:solidFill>
                <a:schemeClr val="tx1"/>
              </a:solidFill>
              <a:latin typeface="Roboto" panose="02000000000000000000" pitchFamily="2" charset="0"/>
              <a:ea typeface="Roboto" panose="02000000000000000000" pitchFamily="2" charset="0"/>
            </a:endParaRPr>
          </a:p>
          <a:p>
            <a:pPr algn="ctr"/>
            <a:endParaRPr lang="fr-FR" sz="1200" i="1" dirty="0">
              <a:solidFill>
                <a:schemeClr val="tx1"/>
              </a:solidFill>
              <a:latin typeface="Roboto" panose="02000000000000000000" pitchFamily="2" charset="0"/>
              <a:ea typeface="Roboto" panose="02000000000000000000" pitchFamily="2" charset="0"/>
            </a:endParaRPr>
          </a:p>
          <a:p>
            <a:pPr algn="ctr"/>
            <a:r>
              <a:rPr lang="fr-FR" sz="1200" b="1" i="1" dirty="0">
                <a:solidFill>
                  <a:schemeClr val="tx1"/>
                </a:solidFill>
                <a:latin typeface="Roboto" panose="02000000000000000000" pitchFamily="2" charset="0"/>
                <a:ea typeface="Roboto" panose="02000000000000000000" pitchFamily="2" charset="0"/>
              </a:rPr>
              <a:t>Pour en savoir plus :</a:t>
            </a:r>
          </a:p>
          <a:p>
            <a:pPr marL="0" marR="0" lvl="0" indent="0" algn="ctr" defTabSz="457200" rtl="0" eaLnBrk="1" fontAlgn="auto" latinLnBrk="0" hangingPunct="1">
              <a:lnSpc>
                <a:spcPct val="100000"/>
              </a:lnSpc>
              <a:spcBef>
                <a:spcPts val="0"/>
              </a:spcBef>
              <a:spcAft>
                <a:spcPts val="800"/>
              </a:spcAft>
              <a:buClrTx/>
              <a:buSzTx/>
              <a:buFontTx/>
              <a:buNone/>
              <a:tabLst/>
              <a:defRPr/>
            </a:pPr>
            <a:r>
              <a:rPr kumimoji="0" lang="fr-FR" sz="1200" b="0" i="1"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hlinkClick r:id="rId2"/>
              </a:rPr>
              <a:t>Emploi et handicap : l’emploi accompagné</a:t>
            </a:r>
            <a:endParaRPr kumimoji="0" lang="fr-FR" sz="1200" b="0" i="1"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65" name="ZoneTexte 64">
            <a:extLst>
              <a:ext uri="{FF2B5EF4-FFF2-40B4-BE49-F238E27FC236}">
                <a16:creationId xmlns:a16="http://schemas.microsoft.com/office/drawing/2014/main" id="{31462B2D-AE11-4BF4-A271-85D8AE901591}"/>
              </a:ext>
            </a:extLst>
          </p:cNvPr>
          <p:cNvSpPr txBox="1"/>
          <p:nvPr/>
        </p:nvSpPr>
        <p:spPr>
          <a:xfrm>
            <a:off x="3354505" y="2930355"/>
            <a:ext cx="3169160" cy="1107996"/>
          </a:xfrm>
          <a:prstGeom prst="rect">
            <a:avLst/>
          </a:prstGeom>
          <a:solidFill>
            <a:srgbClr val="FFCC00"/>
          </a:solidFill>
        </p:spPr>
        <p:txBody>
          <a:bodyPr wrap="square">
            <a:spAutoFit/>
          </a:bodyPr>
          <a:lstStyle/>
          <a:p>
            <a:pPr algn="ctr"/>
            <a:endParaRPr lang="fr-FR" sz="1100" dirty="0">
              <a:solidFill>
                <a:schemeClr val="bg1"/>
              </a:solidFill>
              <a:latin typeface="Roboto" panose="02000000000000000000" pitchFamily="2" charset="0"/>
              <a:ea typeface="Roboto" panose="02000000000000000000" pitchFamily="2" charset="0"/>
              <a:cs typeface="Roboto Condensed" panose="02000000000000000000" pitchFamily="2" charset="0"/>
            </a:endParaRPr>
          </a:p>
          <a:p>
            <a:pPr algn="ctr"/>
            <a:r>
              <a:rPr lang="fr-FR" sz="1100" dirty="0">
                <a:solidFill>
                  <a:schemeClr val="bg1"/>
                </a:solidFill>
                <a:latin typeface="Roboto" panose="02000000000000000000" pitchFamily="2" charset="0"/>
                <a:ea typeface="Roboto" panose="02000000000000000000" pitchFamily="2" charset="0"/>
                <a:cs typeface="Roboto Condensed" panose="02000000000000000000" pitchFamily="2" charset="0"/>
              </a:rPr>
              <a:t>Vous vous posez des questions </a:t>
            </a:r>
          </a:p>
          <a:p>
            <a:pPr algn="ctr"/>
            <a:r>
              <a:rPr lang="fr-FR" sz="1100" dirty="0">
                <a:solidFill>
                  <a:schemeClr val="bg1"/>
                </a:solidFill>
                <a:latin typeface="Roboto" panose="02000000000000000000" pitchFamily="2" charset="0"/>
                <a:ea typeface="Roboto" panose="02000000000000000000" pitchFamily="2" charset="0"/>
                <a:cs typeface="Roboto Condensed" panose="02000000000000000000" pitchFamily="2" charset="0"/>
              </a:rPr>
              <a:t>ou vous souhaitez en savoir plus sur le dispositif ?</a:t>
            </a:r>
          </a:p>
          <a:p>
            <a:pPr algn="ctr"/>
            <a:endParaRPr lang="fr-FR" sz="1100" b="1" dirty="0">
              <a:solidFill>
                <a:schemeClr val="bg1"/>
              </a:solidFill>
              <a:latin typeface="Roboto" panose="02000000000000000000" pitchFamily="2" charset="0"/>
              <a:ea typeface="Roboto" panose="02000000000000000000" pitchFamily="2" charset="0"/>
              <a:cs typeface="Roboto Condensed" panose="02000000000000000000" pitchFamily="2" charset="0"/>
            </a:endParaRPr>
          </a:p>
          <a:p>
            <a:pPr algn="ctr"/>
            <a:r>
              <a:rPr lang="fr-FR" sz="1100" b="1" dirty="0">
                <a:solidFill>
                  <a:schemeClr val="bg1"/>
                </a:solidFill>
                <a:latin typeface="Roboto" panose="02000000000000000000" pitchFamily="2" charset="0"/>
                <a:ea typeface="Roboto" panose="02000000000000000000" pitchFamily="2" charset="0"/>
                <a:cs typeface="Roboto Condensed" panose="02000000000000000000" pitchFamily="2" charset="0"/>
              </a:rPr>
              <a:t>Prenez contact auprès de :</a:t>
            </a:r>
          </a:p>
        </p:txBody>
      </p:sp>
      <p:pic>
        <p:nvPicPr>
          <p:cNvPr id="22" name="Image 21">
            <a:extLst>
              <a:ext uri="{FF2B5EF4-FFF2-40B4-BE49-F238E27FC236}">
                <a16:creationId xmlns:a16="http://schemas.microsoft.com/office/drawing/2014/main" id="{46C76429-A69D-494B-8496-D2327CC13883}"/>
              </a:ext>
            </a:extLst>
          </p:cNvPr>
          <p:cNvPicPr>
            <a:picLocks noChangeAspect="1"/>
          </p:cNvPicPr>
          <p:nvPr/>
        </p:nvPicPr>
        <p:blipFill>
          <a:blip r:embed="rId3"/>
          <a:stretch>
            <a:fillRect/>
          </a:stretch>
        </p:blipFill>
        <p:spPr>
          <a:xfrm>
            <a:off x="3946100" y="227279"/>
            <a:ext cx="1903394" cy="1536757"/>
          </a:xfrm>
          <a:prstGeom prst="rect">
            <a:avLst/>
          </a:prstGeom>
        </p:spPr>
      </p:pic>
      <p:sp>
        <p:nvSpPr>
          <p:cNvPr id="35" name="Ellipse 34">
            <a:extLst>
              <a:ext uri="{FF2B5EF4-FFF2-40B4-BE49-F238E27FC236}">
                <a16:creationId xmlns:a16="http://schemas.microsoft.com/office/drawing/2014/main" id="{A2FCEB20-8BBB-44C2-B41D-863ACFF11191}"/>
              </a:ext>
            </a:extLst>
          </p:cNvPr>
          <p:cNvSpPr/>
          <p:nvPr/>
        </p:nvSpPr>
        <p:spPr>
          <a:xfrm>
            <a:off x="3433859" y="1803021"/>
            <a:ext cx="1268425" cy="12859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Roboto"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D6C29B7E-01F7-4C1F-AD1C-8A3B184BF8B2}"/>
              </a:ext>
            </a:extLst>
          </p:cNvPr>
          <p:cNvSpPr txBox="1"/>
          <p:nvPr/>
        </p:nvSpPr>
        <p:spPr>
          <a:xfrm>
            <a:off x="6634346" y="970998"/>
            <a:ext cx="3271654" cy="276999"/>
          </a:xfrm>
          <a:prstGeom prst="rect">
            <a:avLst/>
          </a:prstGeom>
          <a:solidFill>
            <a:schemeClr val="accent1"/>
          </a:solidFill>
        </p:spPr>
        <p:txBody>
          <a:bodyPr wrap="square" rtlCol="0">
            <a:spAutoFit/>
          </a:bodyPr>
          <a:lstStyle/>
          <a:p>
            <a:pPr algn="ctr"/>
            <a:r>
              <a:rPr lang="fr-FR" sz="1200" dirty="0">
                <a:solidFill>
                  <a:schemeClr val="bg1"/>
                </a:solidFill>
                <a:latin typeface="Roboto" panose="02000000000000000000" pitchFamily="2" charset="0"/>
                <a:ea typeface="Roboto" panose="02000000000000000000" pitchFamily="2" charset="0"/>
                <a:cs typeface="Roboto Condensed" panose="02000000000000000000" pitchFamily="2" charset="0"/>
              </a:rPr>
              <a:t>Tout savoir sur l’Emploi Accompagné</a:t>
            </a:r>
            <a:endParaRPr lang="fr-FR" dirty="0">
              <a:solidFill>
                <a:schemeClr val="bg1"/>
              </a:solidFill>
              <a:latin typeface="Roboto" panose="02000000000000000000" pitchFamily="2" charset="0"/>
              <a:ea typeface="Roboto" panose="02000000000000000000" pitchFamily="2" charset="0"/>
              <a:cs typeface="Roboto Condensed" panose="02000000000000000000" pitchFamily="2" charset="0"/>
            </a:endParaRPr>
          </a:p>
        </p:txBody>
      </p:sp>
      <p:sp>
        <p:nvSpPr>
          <p:cNvPr id="81" name="Ellipse 80">
            <a:extLst>
              <a:ext uri="{FF2B5EF4-FFF2-40B4-BE49-F238E27FC236}">
                <a16:creationId xmlns:a16="http://schemas.microsoft.com/office/drawing/2014/main" id="{FA3D6891-006E-4763-9514-D8A30FCA747F}"/>
              </a:ext>
            </a:extLst>
          </p:cNvPr>
          <p:cNvSpPr/>
          <p:nvPr/>
        </p:nvSpPr>
        <p:spPr>
          <a:xfrm>
            <a:off x="5910787" y="86390"/>
            <a:ext cx="612877" cy="596498"/>
          </a:xfrm>
          <a:prstGeom prst="ellipse">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80" name="Ellipse 79">
            <a:extLst>
              <a:ext uri="{FF2B5EF4-FFF2-40B4-BE49-F238E27FC236}">
                <a16:creationId xmlns:a16="http://schemas.microsoft.com/office/drawing/2014/main" id="{30A0598B-4F89-41DF-8536-C745B540C4D4}"/>
              </a:ext>
            </a:extLst>
          </p:cNvPr>
          <p:cNvSpPr/>
          <p:nvPr/>
        </p:nvSpPr>
        <p:spPr>
          <a:xfrm>
            <a:off x="5401339" y="1392898"/>
            <a:ext cx="690901" cy="671111"/>
          </a:xfrm>
          <a:prstGeom prst="ellipse">
            <a:avLst/>
          </a:prstGeom>
          <a:solidFill>
            <a:srgbClr val="0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79" name="Ellipse 78">
            <a:extLst>
              <a:ext uri="{FF2B5EF4-FFF2-40B4-BE49-F238E27FC236}">
                <a16:creationId xmlns:a16="http://schemas.microsoft.com/office/drawing/2014/main" id="{01ACA815-52A3-4B82-A2BC-E628AEDD6447}"/>
              </a:ext>
            </a:extLst>
          </p:cNvPr>
          <p:cNvSpPr/>
          <p:nvPr/>
        </p:nvSpPr>
        <p:spPr>
          <a:xfrm>
            <a:off x="3511100" y="101567"/>
            <a:ext cx="612877" cy="596498"/>
          </a:xfrm>
          <a:prstGeom prst="ellipse">
            <a:avLst/>
          </a:prstGeom>
          <a:solidFill>
            <a:srgbClr val="009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605EC953-5A8D-4819-83FF-B6E090CE3E4B}"/>
              </a:ext>
            </a:extLst>
          </p:cNvPr>
          <p:cNvSpPr/>
          <p:nvPr/>
        </p:nvSpPr>
        <p:spPr>
          <a:xfrm>
            <a:off x="6663546" y="2814208"/>
            <a:ext cx="3264081" cy="3767691"/>
          </a:xfrm>
          <a:prstGeom prst="rect">
            <a:avLst/>
          </a:prstGeom>
          <a:solidFill>
            <a:srgbClr val="009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E3EAD3A7-3AD4-4474-AE8A-3D7EB44659E9}"/>
              </a:ext>
            </a:extLst>
          </p:cNvPr>
          <p:cNvSpPr/>
          <p:nvPr/>
        </p:nvSpPr>
        <p:spPr>
          <a:xfrm>
            <a:off x="0"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50351468-A660-4424-BE94-58ABE5B7BD4C}"/>
              </a:ext>
            </a:extLst>
          </p:cNvPr>
          <p:cNvSpPr/>
          <p:nvPr/>
        </p:nvSpPr>
        <p:spPr>
          <a:xfrm>
            <a:off x="3328436" y="227279"/>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236865C4-4172-4173-B17B-873BD8FF4906}"/>
              </a:ext>
            </a:extLst>
          </p:cNvPr>
          <p:cNvSpPr/>
          <p:nvPr/>
        </p:nvSpPr>
        <p:spPr>
          <a:xfrm>
            <a:off x="6653349"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10" name="ZoneTexte 9">
            <a:extLst>
              <a:ext uri="{FF2B5EF4-FFF2-40B4-BE49-F238E27FC236}">
                <a16:creationId xmlns:a16="http://schemas.microsoft.com/office/drawing/2014/main" id="{207DCD4B-6DF8-4E4B-B09E-8692D7266631}"/>
              </a:ext>
            </a:extLst>
          </p:cNvPr>
          <p:cNvSpPr txBox="1"/>
          <p:nvPr/>
        </p:nvSpPr>
        <p:spPr>
          <a:xfrm>
            <a:off x="6624513" y="3178679"/>
            <a:ext cx="3291319" cy="1323439"/>
          </a:xfrm>
          <a:prstGeom prst="rect">
            <a:avLst/>
          </a:prstGeom>
          <a:noFill/>
        </p:spPr>
        <p:txBody>
          <a:bodyPr wrap="square" rtlCol="0">
            <a:spAutoFit/>
          </a:bodyPr>
          <a:lstStyle/>
          <a:p>
            <a:pPr algn="ctr"/>
            <a:r>
              <a:rPr lang="fr-FR" sz="1600" i="1" dirty="0">
                <a:solidFill>
                  <a:schemeClr val="bg1"/>
                </a:solidFill>
                <a:latin typeface="Roboto" panose="02000000000000000000" pitchFamily="2" charset="0"/>
                <a:ea typeface="Roboto" panose="02000000000000000000" pitchFamily="2" charset="0"/>
                <a:cs typeface="Roboto Condensed" panose="02000000000000000000" pitchFamily="2" charset="0"/>
              </a:rPr>
              <a:t>Et si l’emploi accompagné était </a:t>
            </a:r>
          </a:p>
          <a:p>
            <a:pPr algn="ctr"/>
            <a:r>
              <a:rPr lang="fr-FR" sz="1600" i="1" dirty="0">
                <a:solidFill>
                  <a:schemeClr val="bg1"/>
                </a:solidFill>
                <a:latin typeface="Roboto" panose="02000000000000000000" pitchFamily="2" charset="0"/>
                <a:ea typeface="Roboto" panose="02000000000000000000" pitchFamily="2" charset="0"/>
                <a:cs typeface="Roboto Condensed" panose="02000000000000000000" pitchFamily="2" charset="0"/>
              </a:rPr>
              <a:t>LA solution pour aider à mieux prendre en compte certaines situation de handicap au travail complexes ?</a:t>
            </a:r>
          </a:p>
        </p:txBody>
      </p:sp>
      <p:sp>
        <p:nvSpPr>
          <p:cNvPr id="82" name="Ellipse 81">
            <a:extLst>
              <a:ext uri="{FF2B5EF4-FFF2-40B4-BE49-F238E27FC236}">
                <a16:creationId xmlns:a16="http://schemas.microsoft.com/office/drawing/2014/main" id="{36827B63-F6A6-4E14-80C8-B9B557253D68}"/>
              </a:ext>
            </a:extLst>
          </p:cNvPr>
          <p:cNvSpPr/>
          <p:nvPr/>
        </p:nvSpPr>
        <p:spPr>
          <a:xfrm>
            <a:off x="3495058" y="1253959"/>
            <a:ext cx="268548" cy="271495"/>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83" name="Ellipse 82">
            <a:extLst>
              <a:ext uri="{FF2B5EF4-FFF2-40B4-BE49-F238E27FC236}">
                <a16:creationId xmlns:a16="http://schemas.microsoft.com/office/drawing/2014/main" id="{679A8136-0587-4D36-88DD-FED36BE2527A}"/>
              </a:ext>
            </a:extLst>
          </p:cNvPr>
          <p:cNvSpPr/>
          <p:nvPr/>
        </p:nvSpPr>
        <p:spPr>
          <a:xfrm>
            <a:off x="6166262" y="1124660"/>
            <a:ext cx="273787" cy="280257"/>
          </a:xfrm>
          <a:prstGeom prst="ellipse">
            <a:avLst/>
          </a:prstGeom>
          <a:solidFill>
            <a:srgbClr val="872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32" name="Ellipse 31">
            <a:extLst>
              <a:ext uri="{FF2B5EF4-FFF2-40B4-BE49-F238E27FC236}">
                <a16:creationId xmlns:a16="http://schemas.microsoft.com/office/drawing/2014/main" id="{1C8548DC-C293-46E3-98EA-FAC14D129ADC}"/>
              </a:ext>
            </a:extLst>
          </p:cNvPr>
          <p:cNvSpPr/>
          <p:nvPr/>
        </p:nvSpPr>
        <p:spPr>
          <a:xfrm>
            <a:off x="8061143" y="1525454"/>
            <a:ext cx="1648437" cy="1585952"/>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Roboto" panose="02000000000000000000" pitchFamily="2" charset="0"/>
              <a:ea typeface="Roboto" panose="02000000000000000000" pitchFamily="2" charset="0"/>
            </a:endParaRPr>
          </a:p>
        </p:txBody>
      </p:sp>
      <p:sp>
        <p:nvSpPr>
          <p:cNvPr id="2" name="ZoneTexte 1">
            <a:extLst>
              <a:ext uri="{FF2B5EF4-FFF2-40B4-BE49-F238E27FC236}">
                <a16:creationId xmlns:a16="http://schemas.microsoft.com/office/drawing/2014/main" id="{7375F803-E764-4FAF-A92B-ABC90ED4D40D}"/>
              </a:ext>
            </a:extLst>
          </p:cNvPr>
          <p:cNvSpPr txBox="1"/>
          <p:nvPr/>
        </p:nvSpPr>
        <p:spPr>
          <a:xfrm>
            <a:off x="8092792" y="1896057"/>
            <a:ext cx="1648437" cy="1323439"/>
          </a:xfrm>
          <a:prstGeom prst="rect">
            <a:avLst/>
          </a:prstGeom>
          <a:noFill/>
        </p:spPr>
        <p:txBody>
          <a:bodyPr wrap="square" rtlCol="0">
            <a:spAutoFit/>
          </a:bodyPr>
          <a:lstStyle/>
          <a:p>
            <a:pPr algn="ctr"/>
            <a:r>
              <a:rPr lang="fr-FR" sz="2000" dirty="0" err="1">
                <a:solidFill>
                  <a:schemeClr val="bg1"/>
                </a:solidFill>
                <a:latin typeface="Roboto" panose="02000000000000000000" pitchFamily="2" charset="0"/>
                <a:ea typeface="Roboto" panose="02000000000000000000" pitchFamily="2" charset="0"/>
                <a:cs typeface="Roboto Condensed" panose="02000000000000000000" pitchFamily="2" charset="0"/>
              </a:rPr>
              <a:t>ResponsableRH</a:t>
            </a:r>
            <a:r>
              <a:rPr lang="fr-FR" sz="2000" dirty="0">
                <a:solidFill>
                  <a:schemeClr val="bg1"/>
                </a:solidFill>
                <a:latin typeface="Roboto" panose="02000000000000000000" pitchFamily="2" charset="0"/>
                <a:ea typeface="Roboto" panose="02000000000000000000" pitchFamily="2" charset="0"/>
                <a:cs typeface="Roboto Condensed" panose="02000000000000000000" pitchFamily="2" charset="0"/>
              </a:rPr>
              <a:t>, référent handicap</a:t>
            </a:r>
            <a:endParaRPr lang="fr-FR" sz="2000" dirty="0">
              <a:latin typeface="Roboto" panose="02000000000000000000" pitchFamily="2" charset="0"/>
              <a:ea typeface="Roboto" panose="02000000000000000000" pitchFamily="2" charset="0"/>
            </a:endParaRPr>
          </a:p>
          <a:p>
            <a:pPr algn="ctr"/>
            <a:endParaRPr lang="fr-FR" sz="2000" dirty="0">
              <a:latin typeface="Roboto" panose="02000000000000000000" pitchFamily="2" charset="0"/>
              <a:ea typeface="Roboto" panose="02000000000000000000" pitchFamily="2" charset="0"/>
            </a:endParaRPr>
          </a:p>
        </p:txBody>
      </p:sp>
      <p:sp>
        <p:nvSpPr>
          <p:cNvPr id="36" name="ZoneTexte 35">
            <a:extLst>
              <a:ext uri="{FF2B5EF4-FFF2-40B4-BE49-F238E27FC236}">
                <a16:creationId xmlns:a16="http://schemas.microsoft.com/office/drawing/2014/main" id="{896B1064-87AA-4CDD-91AD-1E012C689399}"/>
              </a:ext>
            </a:extLst>
          </p:cNvPr>
          <p:cNvSpPr txBox="1"/>
          <p:nvPr/>
        </p:nvSpPr>
        <p:spPr>
          <a:xfrm>
            <a:off x="3478598" y="2245056"/>
            <a:ext cx="2622872" cy="707886"/>
          </a:xfrm>
          <a:prstGeom prst="rect">
            <a:avLst/>
          </a:prstGeom>
          <a:noFill/>
        </p:spPr>
        <p:txBody>
          <a:bodyPr wrap="square" rtlCol="0">
            <a:spAutoFit/>
          </a:bodyPr>
          <a:lstStyle/>
          <a:p>
            <a:r>
              <a:rPr lang="fr-FR" sz="2000" dirty="0">
                <a:solidFill>
                  <a:schemeClr val="bg1"/>
                </a:solidFill>
                <a:latin typeface="Roboto" panose="02000000000000000000" pitchFamily="2" charset="0"/>
                <a:ea typeface="Roboto" panose="02000000000000000000" pitchFamily="2" charset="0"/>
                <a:cs typeface="Roboto Condensed" panose="02000000000000000000" pitchFamily="2" charset="0"/>
              </a:rPr>
              <a:t>Contacts</a:t>
            </a:r>
            <a:endParaRPr lang="fr-FR" sz="2000" dirty="0">
              <a:latin typeface="Roboto" panose="02000000000000000000" pitchFamily="2" charset="0"/>
              <a:ea typeface="Roboto" panose="02000000000000000000" pitchFamily="2" charset="0"/>
            </a:endParaRPr>
          </a:p>
          <a:p>
            <a:endParaRPr lang="fr-FR" sz="2000" dirty="0">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3E787E29-2DA1-43E3-8E11-12DA199E9466}"/>
              </a:ext>
            </a:extLst>
          </p:cNvPr>
          <p:cNvSpPr/>
          <p:nvPr/>
        </p:nvSpPr>
        <p:spPr>
          <a:xfrm>
            <a:off x="0" y="-6468"/>
            <a:ext cx="3226491" cy="821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L’emploi accompagné, </a:t>
            </a:r>
          </a:p>
          <a:p>
            <a:pPr algn="ctr"/>
            <a:r>
              <a:rPr lang="fr-FR" dirty="0">
                <a:latin typeface="Roboto" panose="02000000000000000000" pitchFamily="2" charset="0"/>
                <a:ea typeface="Roboto" panose="02000000000000000000" pitchFamily="2" charset="0"/>
              </a:rPr>
              <a:t>qu’est-ce que c’est ?</a:t>
            </a:r>
          </a:p>
        </p:txBody>
      </p:sp>
      <p:pic>
        <p:nvPicPr>
          <p:cNvPr id="17" name="Image 16">
            <a:extLst>
              <a:ext uri="{FF2B5EF4-FFF2-40B4-BE49-F238E27FC236}">
                <a16:creationId xmlns:a16="http://schemas.microsoft.com/office/drawing/2014/main" id="{5011059E-6D39-4072-8960-3EC6756B1677}"/>
              </a:ext>
            </a:extLst>
          </p:cNvPr>
          <p:cNvPicPr>
            <a:picLocks noChangeAspect="1"/>
          </p:cNvPicPr>
          <p:nvPr/>
        </p:nvPicPr>
        <p:blipFill>
          <a:blip r:embed="rId4"/>
          <a:stretch>
            <a:fillRect/>
          </a:stretch>
        </p:blipFill>
        <p:spPr>
          <a:xfrm>
            <a:off x="6649926" y="4733467"/>
            <a:ext cx="3291319" cy="1909266"/>
          </a:xfrm>
          <a:prstGeom prst="rect">
            <a:avLst/>
          </a:prstGeom>
        </p:spPr>
      </p:pic>
      <p:pic>
        <p:nvPicPr>
          <p:cNvPr id="20" name="Image 19">
            <a:extLst>
              <a:ext uri="{FF2B5EF4-FFF2-40B4-BE49-F238E27FC236}">
                <a16:creationId xmlns:a16="http://schemas.microsoft.com/office/drawing/2014/main" id="{284EA6F5-E3A8-42CF-80B5-50F5F9ADC8F2}"/>
              </a:ext>
            </a:extLst>
          </p:cNvPr>
          <p:cNvPicPr>
            <a:picLocks noChangeAspect="1"/>
          </p:cNvPicPr>
          <p:nvPr/>
        </p:nvPicPr>
        <p:blipFill>
          <a:blip r:embed="rId5"/>
          <a:stretch>
            <a:fillRect/>
          </a:stretch>
        </p:blipFill>
        <p:spPr>
          <a:xfrm flipH="1">
            <a:off x="203773" y="1164010"/>
            <a:ext cx="855167" cy="1862670"/>
          </a:xfrm>
          <a:prstGeom prst="rect">
            <a:avLst/>
          </a:prstGeom>
        </p:spPr>
      </p:pic>
      <p:sp>
        <p:nvSpPr>
          <p:cNvPr id="33" name="Rectangle 32">
            <a:extLst>
              <a:ext uri="{FF2B5EF4-FFF2-40B4-BE49-F238E27FC236}">
                <a16:creationId xmlns:a16="http://schemas.microsoft.com/office/drawing/2014/main" id="{51F572F4-A1E6-4E7A-BF9B-96F96405096D}"/>
              </a:ext>
            </a:extLst>
          </p:cNvPr>
          <p:cNvSpPr/>
          <p:nvPr/>
        </p:nvSpPr>
        <p:spPr>
          <a:xfrm>
            <a:off x="20" y="-6353"/>
            <a:ext cx="3226491" cy="821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L’emploi accompagné, </a:t>
            </a:r>
          </a:p>
          <a:p>
            <a:pPr algn="ctr"/>
            <a:r>
              <a:rPr lang="fr-FR" dirty="0">
                <a:latin typeface="Roboto" panose="02000000000000000000" pitchFamily="2" charset="0"/>
                <a:ea typeface="Roboto" panose="02000000000000000000" pitchFamily="2" charset="0"/>
              </a:rPr>
              <a:t>qu’est-ce que c’est ?</a:t>
            </a:r>
          </a:p>
        </p:txBody>
      </p:sp>
      <p:sp>
        <p:nvSpPr>
          <p:cNvPr id="39" name="Rectangle 38">
            <a:extLst>
              <a:ext uri="{FF2B5EF4-FFF2-40B4-BE49-F238E27FC236}">
                <a16:creationId xmlns:a16="http://schemas.microsoft.com/office/drawing/2014/main" id="{56D31A9C-9750-4A52-8D37-B5F4BCBCE647}"/>
              </a:ext>
            </a:extLst>
          </p:cNvPr>
          <p:cNvSpPr/>
          <p:nvPr/>
        </p:nvSpPr>
        <p:spPr>
          <a:xfrm>
            <a:off x="7007" y="3788163"/>
            <a:ext cx="3226491" cy="3448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Qui peut en bénéficier ?</a:t>
            </a:r>
          </a:p>
        </p:txBody>
      </p:sp>
      <p:sp>
        <p:nvSpPr>
          <p:cNvPr id="29" name="ZoneTexte 28">
            <a:extLst>
              <a:ext uri="{FF2B5EF4-FFF2-40B4-BE49-F238E27FC236}">
                <a16:creationId xmlns:a16="http://schemas.microsoft.com/office/drawing/2014/main" id="{0C17A96C-B471-4A5E-9DF1-FCC203547F33}"/>
              </a:ext>
            </a:extLst>
          </p:cNvPr>
          <p:cNvSpPr txBox="1"/>
          <p:nvPr/>
        </p:nvSpPr>
        <p:spPr>
          <a:xfrm>
            <a:off x="1018444" y="876349"/>
            <a:ext cx="2195023" cy="2970044"/>
          </a:xfrm>
          <a:prstGeom prst="rect">
            <a:avLst/>
          </a:prstGeom>
          <a:noFill/>
        </p:spPr>
        <p:txBody>
          <a:bodyPr wrap="square" rtlCol="0">
            <a:spAutoFit/>
          </a:bodyPr>
          <a:lstStyle/>
          <a:p>
            <a:pPr algn="just"/>
            <a:r>
              <a:rPr lang="fr-FR" sz="1100" dirty="0">
                <a:latin typeface="Roboto" panose="02000000000000000000" pitchFamily="2" charset="0"/>
                <a:ea typeface="Roboto" panose="02000000000000000000" pitchFamily="2" charset="0"/>
                <a:cs typeface="Roboto Condensed" panose="02000000000000000000" pitchFamily="2" charset="0"/>
              </a:rPr>
              <a:t>L’emploi accompagné est un dispositif d’accompagnement pour les personnes en situation de handicap destiné à sécuriser leur intégration dans l’emploi ou leur parcours professionnel. </a:t>
            </a:r>
          </a:p>
          <a:p>
            <a:pPr algn="just"/>
            <a:r>
              <a:rPr lang="fr-FR" sz="1100" dirty="0">
                <a:latin typeface="Roboto" panose="02000000000000000000" pitchFamily="2" charset="0"/>
                <a:ea typeface="Roboto" panose="02000000000000000000" pitchFamily="2" charset="0"/>
                <a:cs typeface="Roboto Condensed" panose="02000000000000000000" pitchFamily="2" charset="0"/>
              </a:rPr>
              <a:t>Ce dispositif s’appuie sur un référent dénommé job coach, externe à l’employeur, qui accompagne à la fois la personne et le manager dans la recherche de solutions opérantes. </a:t>
            </a:r>
          </a:p>
          <a:p>
            <a:pPr algn="just"/>
            <a:r>
              <a:rPr lang="fr-FR" sz="1100" dirty="0">
                <a:latin typeface="Roboto" panose="02000000000000000000" pitchFamily="2" charset="0"/>
                <a:ea typeface="Roboto" panose="02000000000000000000" pitchFamily="2" charset="0"/>
                <a:cs typeface="Roboto Condensed" panose="02000000000000000000" pitchFamily="2" charset="0"/>
              </a:rPr>
              <a:t>C’est une démarche volontaire de l’agent qui en bénéficie.</a:t>
            </a:r>
          </a:p>
          <a:p>
            <a:pPr algn="just"/>
            <a:endParaRPr lang="fr-FR" sz="1100" dirty="0">
              <a:latin typeface="Roboto" panose="02000000000000000000" pitchFamily="2" charset="0"/>
              <a:ea typeface="Roboto" panose="02000000000000000000" pitchFamily="2" charset="0"/>
              <a:cs typeface="Roboto Condensed" panose="02000000000000000000" pitchFamily="2" charset="0"/>
            </a:endParaRPr>
          </a:p>
          <a:p>
            <a:pPr algn="just"/>
            <a:endParaRPr lang="fr-FR" sz="1100" dirty="0">
              <a:latin typeface="Roboto" panose="02000000000000000000" pitchFamily="2" charset="0"/>
              <a:ea typeface="Roboto" panose="02000000000000000000" pitchFamily="2" charset="0"/>
              <a:cs typeface="Roboto Condensed" panose="02000000000000000000" pitchFamily="2" charset="0"/>
            </a:endParaRPr>
          </a:p>
        </p:txBody>
      </p:sp>
      <p:sp>
        <p:nvSpPr>
          <p:cNvPr id="31" name="Rectangle : coins arrondis 30">
            <a:extLst>
              <a:ext uri="{FF2B5EF4-FFF2-40B4-BE49-F238E27FC236}">
                <a16:creationId xmlns:a16="http://schemas.microsoft.com/office/drawing/2014/main" id="{8DBF0F06-66B8-4B1C-9EAA-7B93562BFAAD}"/>
              </a:ext>
            </a:extLst>
          </p:cNvPr>
          <p:cNvSpPr/>
          <p:nvPr/>
        </p:nvSpPr>
        <p:spPr>
          <a:xfrm>
            <a:off x="6948832" y="215267"/>
            <a:ext cx="2051800" cy="518269"/>
          </a:xfrm>
          <a:prstGeom prst="roundRect">
            <a:avLst/>
          </a:prstGeom>
          <a:pattFill prst="pct5">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Roboto" panose="02000000000000000000" pitchFamily="2" charset="0"/>
                <a:ea typeface="Roboto" panose="02000000000000000000" pitchFamily="2" charset="0"/>
              </a:rPr>
              <a:t>EMPLACEMENT LOGO</a:t>
            </a:r>
          </a:p>
        </p:txBody>
      </p:sp>
      <p:pic>
        <p:nvPicPr>
          <p:cNvPr id="41" name="Image 40">
            <a:extLst>
              <a:ext uri="{FF2B5EF4-FFF2-40B4-BE49-F238E27FC236}">
                <a16:creationId xmlns:a16="http://schemas.microsoft.com/office/drawing/2014/main" id="{4D2B6803-00CB-46DD-A247-EE90FE845DE4}"/>
              </a:ext>
            </a:extLst>
          </p:cNvPr>
          <p:cNvPicPr>
            <a:picLocks noChangeAspect="1"/>
          </p:cNvPicPr>
          <p:nvPr/>
        </p:nvPicPr>
        <p:blipFill>
          <a:blip r:embed="rId6"/>
          <a:stretch>
            <a:fillRect/>
          </a:stretch>
        </p:blipFill>
        <p:spPr>
          <a:xfrm>
            <a:off x="8814289" y="256380"/>
            <a:ext cx="1029597" cy="425035"/>
          </a:xfrm>
          <a:prstGeom prst="rect">
            <a:avLst/>
          </a:prstGeom>
        </p:spPr>
      </p:pic>
      <p:sp>
        <p:nvSpPr>
          <p:cNvPr id="40" name="ZoneTexte 39">
            <a:extLst>
              <a:ext uri="{FF2B5EF4-FFF2-40B4-BE49-F238E27FC236}">
                <a16:creationId xmlns:a16="http://schemas.microsoft.com/office/drawing/2014/main" id="{25842716-D256-4664-B4C7-CC5B28EB2DAE}"/>
              </a:ext>
            </a:extLst>
          </p:cNvPr>
          <p:cNvSpPr txBox="1"/>
          <p:nvPr/>
        </p:nvSpPr>
        <p:spPr>
          <a:xfrm>
            <a:off x="0" y="4248581"/>
            <a:ext cx="3324915" cy="1615827"/>
          </a:xfrm>
          <a:prstGeom prst="rect">
            <a:avLst/>
          </a:prstGeom>
          <a:noFill/>
        </p:spPr>
        <p:txBody>
          <a:bodyPr wrap="square" rtlCol="0">
            <a:spAutoFit/>
          </a:bodyPr>
          <a:lstStyle/>
          <a:p>
            <a:pPr algn="just">
              <a:spcBef>
                <a:spcPts val="600"/>
              </a:spcBef>
            </a:pPr>
            <a:r>
              <a:rPr lang="fr-FR" sz="1100" dirty="0">
                <a:latin typeface="Roboto" panose="02000000000000000000" pitchFamily="2" charset="0"/>
                <a:ea typeface="Roboto" panose="02000000000000000000" pitchFamily="2" charset="0"/>
                <a:cs typeface="Roboto Condensed" panose="02000000000000000000" pitchFamily="2" charset="0"/>
              </a:rPr>
              <a:t>La personne bénéficiaire de l’emploi accompagné est nécessairement en situation de handicap reconnue, en âge de travailler en milieu ordinaire de travail ou avec un projet d’insertion en milieu ordinaire de travail. Ce dispositif est mobilisé quand les situations de handicap sont complexes à prendre en compte par l’employeur et nécessite un accompagnement spécifique de la personne.</a:t>
            </a:r>
          </a:p>
          <a:p>
            <a:pPr algn="just"/>
            <a:endParaRPr lang="fr-FR" sz="1100" dirty="0">
              <a:latin typeface="Roboto" panose="02000000000000000000" pitchFamily="2" charset="0"/>
              <a:ea typeface="Roboto" panose="02000000000000000000" pitchFamily="2" charset="0"/>
              <a:cs typeface="Roboto Condensed" panose="02000000000000000000" pitchFamily="2" charset="0"/>
            </a:endParaRPr>
          </a:p>
        </p:txBody>
      </p:sp>
      <p:pic>
        <p:nvPicPr>
          <p:cNvPr id="42" name="Image 41">
            <a:extLst>
              <a:ext uri="{FF2B5EF4-FFF2-40B4-BE49-F238E27FC236}">
                <a16:creationId xmlns:a16="http://schemas.microsoft.com/office/drawing/2014/main" id="{F98A7765-FF58-4121-A061-86FB1B6AF391}"/>
              </a:ext>
            </a:extLst>
          </p:cNvPr>
          <p:cNvPicPr>
            <a:picLocks noChangeAspect="1"/>
          </p:cNvPicPr>
          <p:nvPr/>
        </p:nvPicPr>
        <p:blipFill rotWithShape="1">
          <a:blip r:embed="rId7"/>
          <a:srcRect l="6785" t="10354" r="47142" b="47982"/>
          <a:stretch/>
        </p:blipFill>
        <p:spPr>
          <a:xfrm>
            <a:off x="170143" y="5945276"/>
            <a:ext cx="1450109" cy="673737"/>
          </a:xfrm>
          <a:prstGeom prst="rect">
            <a:avLst/>
          </a:prstGeom>
        </p:spPr>
      </p:pic>
    </p:spTree>
    <p:extLst>
      <p:ext uri="{BB962C8B-B14F-4D97-AF65-F5344CB8AC3E}">
        <p14:creationId xmlns:p14="http://schemas.microsoft.com/office/powerpoint/2010/main" val="429307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6218695-17B1-4D82-8283-5317D0DD375A}"/>
              </a:ext>
            </a:extLst>
          </p:cNvPr>
          <p:cNvPicPr>
            <a:picLocks noChangeAspect="1"/>
          </p:cNvPicPr>
          <p:nvPr/>
        </p:nvPicPr>
        <p:blipFill>
          <a:blip r:embed="rId2"/>
          <a:stretch>
            <a:fillRect/>
          </a:stretch>
        </p:blipFill>
        <p:spPr>
          <a:xfrm>
            <a:off x="4360040" y="2333839"/>
            <a:ext cx="2068308" cy="1275542"/>
          </a:xfrm>
          <a:prstGeom prst="rect">
            <a:avLst/>
          </a:prstGeom>
        </p:spPr>
      </p:pic>
      <p:pic>
        <p:nvPicPr>
          <p:cNvPr id="18" name="Image 17">
            <a:extLst>
              <a:ext uri="{FF2B5EF4-FFF2-40B4-BE49-F238E27FC236}">
                <a16:creationId xmlns:a16="http://schemas.microsoft.com/office/drawing/2014/main" id="{0205242A-485C-4EEC-AD67-D3460AEAD0D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22272" r="24269"/>
          <a:stretch/>
        </p:blipFill>
        <p:spPr>
          <a:xfrm>
            <a:off x="6923074" y="1254546"/>
            <a:ext cx="943464" cy="1489972"/>
          </a:xfrm>
          <a:prstGeom prst="rect">
            <a:avLst/>
          </a:prstGeom>
        </p:spPr>
      </p:pic>
      <p:pic>
        <p:nvPicPr>
          <p:cNvPr id="34" name="Image 33">
            <a:extLst>
              <a:ext uri="{FF2B5EF4-FFF2-40B4-BE49-F238E27FC236}">
                <a16:creationId xmlns:a16="http://schemas.microsoft.com/office/drawing/2014/main" id="{0E47A6F3-27BD-47BE-85BF-DD27C455ED16}"/>
              </a:ext>
            </a:extLst>
          </p:cNvPr>
          <p:cNvPicPr>
            <a:picLocks noChangeAspect="1"/>
          </p:cNvPicPr>
          <p:nvPr/>
        </p:nvPicPr>
        <p:blipFill>
          <a:blip r:embed="rId5"/>
          <a:stretch>
            <a:fillRect/>
          </a:stretch>
        </p:blipFill>
        <p:spPr>
          <a:xfrm>
            <a:off x="271286" y="4280038"/>
            <a:ext cx="2658365" cy="1403855"/>
          </a:xfrm>
          <a:prstGeom prst="rect">
            <a:avLst/>
          </a:prstGeom>
        </p:spPr>
      </p:pic>
      <p:sp>
        <p:nvSpPr>
          <p:cNvPr id="67" name="Ellipse 66">
            <a:extLst>
              <a:ext uri="{FF2B5EF4-FFF2-40B4-BE49-F238E27FC236}">
                <a16:creationId xmlns:a16="http://schemas.microsoft.com/office/drawing/2014/main" id="{2C3D7033-E3AE-4DC6-BA54-98159B8365D5}"/>
              </a:ext>
            </a:extLst>
          </p:cNvPr>
          <p:cNvSpPr/>
          <p:nvPr/>
        </p:nvSpPr>
        <p:spPr>
          <a:xfrm>
            <a:off x="8904252" y="6405766"/>
            <a:ext cx="900000" cy="90000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59" name="Ellipse 58">
            <a:extLst>
              <a:ext uri="{FF2B5EF4-FFF2-40B4-BE49-F238E27FC236}">
                <a16:creationId xmlns:a16="http://schemas.microsoft.com/office/drawing/2014/main" id="{07C1A349-C42F-4F3C-95A8-EDE72810D028}"/>
              </a:ext>
            </a:extLst>
          </p:cNvPr>
          <p:cNvSpPr/>
          <p:nvPr/>
        </p:nvSpPr>
        <p:spPr>
          <a:xfrm>
            <a:off x="6651993" y="47844"/>
            <a:ext cx="900000" cy="900000"/>
          </a:xfrm>
          <a:prstGeom prst="ellipse">
            <a:avLst/>
          </a:prstGeom>
          <a:solidFill>
            <a:srgbClr val="0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0" name="Ellipse 59">
            <a:extLst>
              <a:ext uri="{FF2B5EF4-FFF2-40B4-BE49-F238E27FC236}">
                <a16:creationId xmlns:a16="http://schemas.microsoft.com/office/drawing/2014/main" id="{9198C000-7D73-4A2F-B8DD-D6CD44D5FE63}"/>
              </a:ext>
            </a:extLst>
          </p:cNvPr>
          <p:cNvSpPr/>
          <p:nvPr/>
        </p:nvSpPr>
        <p:spPr>
          <a:xfrm>
            <a:off x="8395544" y="2226560"/>
            <a:ext cx="450000" cy="45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1" name="Ellipse 60">
            <a:extLst>
              <a:ext uri="{FF2B5EF4-FFF2-40B4-BE49-F238E27FC236}">
                <a16:creationId xmlns:a16="http://schemas.microsoft.com/office/drawing/2014/main" id="{FECBFD0D-32DE-479B-8287-DFF5CBAD0134}"/>
              </a:ext>
            </a:extLst>
          </p:cNvPr>
          <p:cNvSpPr/>
          <p:nvPr/>
        </p:nvSpPr>
        <p:spPr>
          <a:xfrm>
            <a:off x="9579252" y="6466433"/>
            <a:ext cx="450000" cy="450000"/>
          </a:xfrm>
          <a:prstGeom prst="ellipse">
            <a:avLst/>
          </a:prstGeom>
          <a:solidFill>
            <a:srgbClr val="872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E3EAD3A7-3AD4-4474-AE8A-3D7EB44659E9}"/>
              </a:ext>
            </a:extLst>
          </p:cNvPr>
          <p:cNvSpPr/>
          <p:nvPr/>
        </p:nvSpPr>
        <p:spPr>
          <a:xfrm>
            <a:off x="0"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236865C4-4172-4173-B17B-873BD8FF4906}"/>
              </a:ext>
            </a:extLst>
          </p:cNvPr>
          <p:cNvSpPr/>
          <p:nvPr/>
        </p:nvSpPr>
        <p:spPr>
          <a:xfrm>
            <a:off x="6653349" y="0"/>
            <a:ext cx="32526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41" name="ZoneTexte 40">
            <a:extLst>
              <a:ext uri="{FF2B5EF4-FFF2-40B4-BE49-F238E27FC236}">
                <a16:creationId xmlns:a16="http://schemas.microsoft.com/office/drawing/2014/main" id="{45FACDBA-A606-46C4-8F8E-2AE434474206}"/>
              </a:ext>
            </a:extLst>
          </p:cNvPr>
          <p:cNvSpPr txBox="1"/>
          <p:nvPr/>
        </p:nvSpPr>
        <p:spPr>
          <a:xfrm>
            <a:off x="0" y="818839"/>
            <a:ext cx="3185121" cy="3884718"/>
          </a:xfrm>
          <a:prstGeom prst="rect">
            <a:avLst/>
          </a:prstGeom>
          <a:noFill/>
        </p:spPr>
        <p:txBody>
          <a:bodyPr wrap="square">
            <a:spAutoFit/>
          </a:bodyPr>
          <a:lstStyle/>
          <a:p>
            <a:pPr algn="just">
              <a:lnSpc>
                <a:spcPct val="107000"/>
              </a:lnSpc>
              <a:spcAft>
                <a:spcPts val="800"/>
              </a:spcAft>
            </a:pPr>
            <a:r>
              <a:rPr lang="fr-FR" sz="1100" dirty="0">
                <a:latin typeface="Roboto" panose="02000000000000000000" pitchFamily="2" charset="0"/>
                <a:ea typeface="Roboto" panose="02000000000000000000" pitchFamily="2" charset="0"/>
              </a:rPr>
              <a:t>Grâce à l’emploi accompagné :</a:t>
            </a:r>
          </a:p>
          <a:p>
            <a:pPr marL="171450" indent="-171450" algn="just">
              <a:spcBef>
                <a:spcPts val="600"/>
              </a:spcBef>
              <a:buFont typeface="Arial" panose="020B0604020202020204" pitchFamily="34" charset="0"/>
              <a:buChar char="•"/>
            </a:pPr>
            <a:r>
              <a:rPr lang="fr-FR" sz="1100" dirty="0">
                <a:latin typeface="Roboto" panose="02000000000000000000" pitchFamily="2" charset="0"/>
                <a:ea typeface="Roboto" panose="02000000000000000000" pitchFamily="2" charset="0"/>
              </a:rPr>
              <a:t>Vous profitez de l’appui d’un expert pour faciliter la </a:t>
            </a:r>
            <a:r>
              <a:rPr lang="fr-FR" sz="1100" b="1" dirty="0">
                <a:latin typeface="Roboto" panose="02000000000000000000" pitchFamily="2" charset="0"/>
                <a:ea typeface="Roboto" panose="02000000000000000000" pitchFamily="2" charset="0"/>
              </a:rPr>
              <a:t>recherche de solutions </a:t>
            </a:r>
            <a:r>
              <a:rPr lang="fr-FR" sz="1100" dirty="0">
                <a:latin typeface="Roboto" panose="02000000000000000000" pitchFamily="2" charset="0"/>
                <a:ea typeface="Roboto" panose="02000000000000000000" pitchFamily="2" charset="0"/>
              </a:rPr>
              <a:t>de maintien dans l’emploi concrètes pour des </a:t>
            </a:r>
            <a:r>
              <a:rPr lang="fr-FR" sz="1100" b="1" dirty="0">
                <a:latin typeface="Roboto" panose="02000000000000000000" pitchFamily="2" charset="0"/>
                <a:ea typeface="Roboto" panose="02000000000000000000" pitchFamily="2" charset="0"/>
              </a:rPr>
              <a:t>situations complexes </a:t>
            </a:r>
            <a:r>
              <a:rPr lang="fr-FR" sz="1100" dirty="0">
                <a:latin typeface="Roboto" panose="02000000000000000000" pitchFamily="2" charset="0"/>
                <a:ea typeface="Roboto" panose="02000000000000000000" pitchFamily="2" charset="0"/>
              </a:rPr>
              <a:t>et demandant souvent l’intervention d’un tiers extérieur.</a:t>
            </a:r>
          </a:p>
          <a:p>
            <a:pPr marL="171450" indent="-171450" algn="just">
              <a:spcBef>
                <a:spcPts val="600"/>
              </a:spcBef>
              <a:buFont typeface="Arial" panose="020B0604020202020204" pitchFamily="34" charset="0"/>
              <a:buChar char="•"/>
            </a:pPr>
            <a:r>
              <a:rPr lang="fr-FR" sz="1100" dirty="0">
                <a:latin typeface="Roboto" panose="02000000000000000000" pitchFamily="2" charset="0"/>
                <a:ea typeface="Roboto" panose="02000000000000000000" pitchFamily="2" charset="0"/>
              </a:rPr>
              <a:t>Vous pouvez proposer à vos agents un </a:t>
            </a:r>
            <a:r>
              <a:rPr lang="fr-FR" sz="1100" b="1" dirty="0">
                <a:latin typeface="Roboto" panose="02000000000000000000" pitchFamily="2" charset="0"/>
                <a:ea typeface="Roboto" panose="02000000000000000000" pitchFamily="2" charset="0"/>
              </a:rPr>
              <a:t>accompagnement dans le temps </a:t>
            </a:r>
            <a:r>
              <a:rPr lang="fr-FR" sz="1100" dirty="0">
                <a:latin typeface="Roboto" panose="02000000000000000000" pitchFamily="2" charset="0"/>
                <a:ea typeface="Roboto" panose="02000000000000000000" pitchFamily="2" charset="0"/>
              </a:rPr>
              <a:t>qui permet de mieux prendre compte les typologies de handicap les plus complexes.</a:t>
            </a:r>
          </a:p>
          <a:p>
            <a:pPr marL="171450" indent="-171450" algn="just">
              <a:spcBef>
                <a:spcPts val="600"/>
              </a:spcBef>
              <a:buFont typeface="Arial" panose="020B0604020202020204" pitchFamily="34" charset="0"/>
              <a:buChar char="•"/>
            </a:pPr>
            <a:r>
              <a:rPr lang="fr-FR" sz="1100" dirty="0">
                <a:latin typeface="Roboto" panose="02000000000000000000" pitchFamily="2" charset="0"/>
                <a:ea typeface="Roboto" panose="02000000000000000000" pitchFamily="2" charset="0"/>
              </a:rPr>
              <a:t>Vous permettez à votre agent </a:t>
            </a:r>
            <a:r>
              <a:rPr lang="fr-FR" sz="1100" b="1" dirty="0">
                <a:latin typeface="Roboto" panose="02000000000000000000" pitchFamily="2" charset="0"/>
                <a:ea typeface="Roboto" panose="02000000000000000000" pitchFamily="2" charset="0"/>
              </a:rPr>
              <a:t>d’exprimer ses compétences</a:t>
            </a:r>
            <a:r>
              <a:rPr lang="fr-FR" sz="1100" dirty="0">
                <a:latin typeface="Roboto" panose="02000000000000000000" pitchFamily="2" charset="0"/>
                <a:ea typeface="Roboto" panose="02000000000000000000" pitchFamily="2" charset="0"/>
              </a:rPr>
              <a:t> dans un contexte de travail adapté et vous sécurisez le manager, le bénéficiaire et les équipes.</a:t>
            </a:r>
          </a:p>
          <a:p>
            <a:pPr algn="just"/>
            <a:endParaRPr lang="fr-FR" sz="1100" b="1" dirty="0">
              <a:latin typeface="Roboto" panose="02000000000000000000" pitchFamily="2" charset="0"/>
              <a:ea typeface="Roboto" panose="02000000000000000000" pitchFamily="2" charset="0"/>
            </a:endParaRPr>
          </a:p>
          <a:p>
            <a:pPr algn="just">
              <a:spcBef>
                <a:spcPts val="600"/>
              </a:spcBef>
            </a:pPr>
            <a:r>
              <a:rPr lang="fr-FR" sz="1100" b="1" dirty="0">
                <a:latin typeface="Roboto" panose="02000000000000000000" pitchFamily="2" charset="0"/>
                <a:ea typeface="Roboto" panose="02000000000000000000" pitchFamily="2" charset="0"/>
              </a:rPr>
              <a:t>UN DISPOSITIF GAGNANT / GAGNANT</a:t>
            </a:r>
          </a:p>
          <a:p>
            <a:pPr algn="just"/>
            <a:r>
              <a:rPr lang="fr-FR" sz="1100" dirty="0">
                <a:latin typeface="Roboto" panose="02000000000000000000" pitchFamily="2" charset="0"/>
                <a:ea typeface="Roboto" panose="02000000000000000000" pitchFamily="2" charset="0"/>
              </a:rPr>
              <a:t>pour favoriser et faciliter l’inclusion durable en emploi des personnes en situation de handicap</a:t>
            </a:r>
          </a:p>
          <a:p>
            <a:pPr marL="171450" indent="-171450" algn="just">
              <a:spcBef>
                <a:spcPts val="600"/>
              </a:spcBef>
              <a:buFont typeface="Arial" panose="020B0604020202020204" pitchFamily="34" charset="0"/>
              <a:buChar char="•"/>
            </a:pPr>
            <a:endParaRPr lang="fr-FR" sz="1100" i="1" dirty="0">
              <a:effectLst/>
              <a:latin typeface="Roboto" panose="02000000000000000000" pitchFamily="2" charset="0"/>
              <a:ea typeface="Roboto" panose="02000000000000000000" pitchFamily="2" charset="0"/>
              <a:cs typeface="Roboto Condensed" panose="02000000000000000000" pitchFamily="2" charset="0"/>
            </a:endParaRPr>
          </a:p>
        </p:txBody>
      </p:sp>
      <p:sp>
        <p:nvSpPr>
          <p:cNvPr id="49" name="ZoneTexte 48">
            <a:extLst>
              <a:ext uri="{FF2B5EF4-FFF2-40B4-BE49-F238E27FC236}">
                <a16:creationId xmlns:a16="http://schemas.microsoft.com/office/drawing/2014/main" id="{33DCD50A-6198-41CE-9DE1-1FD5669F7D51}"/>
              </a:ext>
            </a:extLst>
          </p:cNvPr>
          <p:cNvSpPr txBox="1"/>
          <p:nvPr/>
        </p:nvSpPr>
        <p:spPr>
          <a:xfrm>
            <a:off x="3261478" y="141372"/>
            <a:ext cx="3327421" cy="372346"/>
          </a:xfrm>
          <a:prstGeom prst="rect">
            <a:avLst/>
          </a:prstGeom>
          <a:solidFill>
            <a:srgbClr val="872276"/>
          </a:solidFill>
        </p:spPr>
        <p:txBody>
          <a:bodyPr wrap="square">
            <a:spAutoFit/>
          </a:bodyPr>
          <a:lstStyle/>
          <a:p>
            <a:pPr>
              <a:lnSpc>
                <a:spcPct val="107000"/>
              </a:lnSpc>
              <a:spcAft>
                <a:spcPts val="800"/>
              </a:spcAft>
            </a:pPr>
            <a:r>
              <a:rPr lang="fr-FR" dirty="0">
                <a:solidFill>
                  <a:schemeClr val="bg1"/>
                </a:solidFill>
                <a:latin typeface="Roboto" panose="02000000000000000000" pitchFamily="2" charset="0"/>
                <a:ea typeface="Roboto" panose="02000000000000000000" pitchFamily="2" charset="0"/>
                <a:cs typeface="Roboto Condensed" panose="02000000000000000000" pitchFamily="2" charset="0"/>
              </a:rPr>
              <a:t>A savoir</a:t>
            </a:r>
          </a:p>
        </p:txBody>
      </p:sp>
      <p:sp>
        <p:nvSpPr>
          <p:cNvPr id="9" name="ZoneTexte 8">
            <a:extLst>
              <a:ext uri="{FF2B5EF4-FFF2-40B4-BE49-F238E27FC236}">
                <a16:creationId xmlns:a16="http://schemas.microsoft.com/office/drawing/2014/main" id="{2AF2A052-FB9A-4971-B9BF-93A67431AA8F}"/>
              </a:ext>
            </a:extLst>
          </p:cNvPr>
          <p:cNvSpPr txBox="1"/>
          <p:nvPr/>
        </p:nvSpPr>
        <p:spPr>
          <a:xfrm>
            <a:off x="6662176" y="149397"/>
            <a:ext cx="3252653" cy="461665"/>
          </a:xfrm>
          <a:prstGeom prst="rect">
            <a:avLst/>
          </a:prstGeom>
          <a:solidFill>
            <a:srgbClr val="E84E0F"/>
          </a:solidFill>
        </p:spPr>
        <p:txBody>
          <a:bodyPr wrap="square" rtlCol="0">
            <a:spAutoFit/>
          </a:bodyPr>
          <a:lstStyle/>
          <a:p>
            <a:r>
              <a:rPr lang="fr-FR" sz="2400" dirty="0">
                <a:solidFill>
                  <a:schemeClr val="bg1"/>
                </a:solidFill>
                <a:latin typeface="Roboto" panose="02000000000000000000" pitchFamily="2" charset="0"/>
                <a:ea typeface="Roboto" panose="02000000000000000000" pitchFamily="2" charset="0"/>
                <a:cs typeface="Roboto Condensed" panose="02000000000000000000" pitchFamily="2" charset="0"/>
              </a:rPr>
              <a:t>Témoignage</a:t>
            </a:r>
          </a:p>
        </p:txBody>
      </p:sp>
      <p:sp>
        <p:nvSpPr>
          <p:cNvPr id="16" name="ZoneTexte 15">
            <a:extLst>
              <a:ext uri="{FF2B5EF4-FFF2-40B4-BE49-F238E27FC236}">
                <a16:creationId xmlns:a16="http://schemas.microsoft.com/office/drawing/2014/main" id="{938DE6EA-0B2D-4732-B9CF-D6C2BE21B105}"/>
              </a:ext>
            </a:extLst>
          </p:cNvPr>
          <p:cNvSpPr txBox="1"/>
          <p:nvPr/>
        </p:nvSpPr>
        <p:spPr>
          <a:xfrm>
            <a:off x="6928478" y="4492230"/>
            <a:ext cx="2977522" cy="412549"/>
          </a:xfrm>
          <a:prstGeom prst="rect">
            <a:avLst/>
          </a:prstGeom>
          <a:noFill/>
        </p:spPr>
        <p:txBody>
          <a:bodyPr wrap="square">
            <a:spAutoFit/>
          </a:bodyPr>
          <a:lstStyle>
            <a:defPPr>
              <a:defRPr lang="en-US"/>
            </a:defPPr>
            <a:lvl1pPr algn="just">
              <a:lnSpc>
                <a:spcPct val="107000"/>
              </a:lnSpc>
              <a:spcAft>
                <a:spcPts val="800"/>
              </a:spcAft>
              <a:defRPr sz="1200">
                <a:solidFill>
                  <a:srgbClr val="002060"/>
                </a:solidFill>
                <a:latin typeface="Roboto Condensed" panose="02000000000000000000" pitchFamily="2" charset="0"/>
                <a:ea typeface="Roboto Condensed" panose="02000000000000000000" pitchFamily="2" charset="0"/>
              </a:defRPr>
            </a:lvl1pPr>
          </a:lstStyle>
          <a:p>
            <a:pPr>
              <a:spcAft>
                <a:spcPts val="0"/>
              </a:spcAft>
            </a:pPr>
            <a:r>
              <a:rPr lang="fr-FR" sz="1000" i="1" dirty="0">
                <a:latin typeface="Roboto" panose="02000000000000000000" pitchFamily="2" charset="0"/>
                <a:ea typeface="Roboto" panose="02000000000000000000" pitchFamily="2" charset="0"/>
              </a:rPr>
              <a:t>Christelle, </a:t>
            </a:r>
          </a:p>
          <a:p>
            <a:r>
              <a:rPr lang="fr-FR" sz="1000" i="1" dirty="0">
                <a:latin typeface="Roboto" panose="02000000000000000000" pitchFamily="2" charset="0"/>
                <a:ea typeface="Roboto" panose="02000000000000000000" pitchFamily="2" charset="0"/>
              </a:rPr>
              <a:t>Membre de la Direction des Ressources Humaines</a:t>
            </a:r>
          </a:p>
        </p:txBody>
      </p:sp>
      <p:sp>
        <p:nvSpPr>
          <p:cNvPr id="62" name="Ellipse 61">
            <a:extLst>
              <a:ext uri="{FF2B5EF4-FFF2-40B4-BE49-F238E27FC236}">
                <a16:creationId xmlns:a16="http://schemas.microsoft.com/office/drawing/2014/main" id="{D5CA330A-8A0D-4592-9866-7BE8975C4D9B}"/>
              </a:ext>
            </a:extLst>
          </p:cNvPr>
          <p:cNvSpPr/>
          <p:nvPr/>
        </p:nvSpPr>
        <p:spPr>
          <a:xfrm>
            <a:off x="5529778" y="-452789"/>
            <a:ext cx="900000" cy="90000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63" name="Ellipse 62">
            <a:extLst>
              <a:ext uri="{FF2B5EF4-FFF2-40B4-BE49-F238E27FC236}">
                <a16:creationId xmlns:a16="http://schemas.microsoft.com/office/drawing/2014/main" id="{62F6DC2D-2FDF-4EF0-916B-539A82EE56FD}"/>
              </a:ext>
            </a:extLst>
          </p:cNvPr>
          <p:cNvSpPr/>
          <p:nvPr/>
        </p:nvSpPr>
        <p:spPr>
          <a:xfrm>
            <a:off x="5548560" y="198638"/>
            <a:ext cx="450000" cy="450000"/>
          </a:xfrm>
          <a:prstGeom prst="ellipse">
            <a:avLst/>
          </a:prstGeom>
          <a:solidFill>
            <a:srgbClr val="009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6" name="Ellipse 25">
            <a:extLst>
              <a:ext uri="{FF2B5EF4-FFF2-40B4-BE49-F238E27FC236}">
                <a16:creationId xmlns:a16="http://schemas.microsoft.com/office/drawing/2014/main" id="{1E704B41-E896-4AC3-B84B-CC1B5BBF0323}"/>
              </a:ext>
            </a:extLst>
          </p:cNvPr>
          <p:cNvSpPr/>
          <p:nvPr/>
        </p:nvSpPr>
        <p:spPr>
          <a:xfrm>
            <a:off x="9197246" y="5058000"/>
            <a:ext cx="900000" cy="900000"/>
          </a:xfrm>
          <a:prstGeom prst="ellipse">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7" name="Ellipse 26">
            <a:extLst>
              <a:ext uri="{FF2B5EF4-FFF2-40B4-BE49-F238E27FC236}">
                <a16:creationId xmlns:a16="http://schemas.microsoft.com/office/drawing/2014/main" id="{20F99383-30E3-4C58-A678-7EF1BC1F835D}"/>
              </a:ext>
            </a:extLst>
          </p:cNvPr>
          <p:cNvSpPr/>
          <p:nvPr/>
        </p:nvSpPr>
        <p:spPr>
          <a:xfrm>
            <a:off x="6833542" y="5339152"/>
            <a:ext cx="900000" cy="900000"/>
          </a:xfrm>
          <a:prstGeom prst="ellipse">
            <a:avLst/>
          </a:prstGeom>
          <a:solidFill>
            <a:srgbClr val="0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8" name="Ellipse 27">
            <a:extLst>
              <a:ext uri="{FF2B5EF4-FFF2-40B4-BE49-F238E27FC236}">
                <a16:creationId xmlns:a16="http://schemas.microsoft.com/office/drawing/2014/main" id="{E197E5CF-D194-4E62-BABF-CCCB2C4F394A}"/>
              </a:ext>
            </a:extLst>
          </p:cNvPr>
          <p:cNvSpPr/>
          <p:nvPr/>
        </p:nvSpPr>
        <p:spPr>
          <a:xfrm>
            <a:off x="9681001" y="5687859"/>
            <a:ext cx="450000" cy="450000"/>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29" name="Ellipse 28">
            <a:extLst>
              <a:ext uri="{FF2B5EF4-FFF2-40B4-BE49-F238E27FC236}">
                <a16:creationId xmlns:a16="http://schemas.microsoft.com/office/drawing/2014/main" id="{18783983-B025-4973-8CC2-E23528D657E2}"/>
              </a:ext>
            </a:extLst>
          </p:cNvPr>
          <p:cNvSpPr/>
          <p:nvPr/>
        </p:nvSpPr>
        <p:spPr>
          <a:xfrm>
            <a:off x="8288503" y="6180766"/>
            <a:ext cx="450000" cy="450000"/>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30" name="Ellipse 29">
            <a:extLst>
              <a:ext uri="{FF2B5EF4-FFF2-40B4-BE49-F238E27FC236}">
                <a16:creationId xmlns:a16="http://schemas.microsoft.com/office/drawing/2014/main" id="{DB5C5D7C-8FFD-48D8-853F-9FFFD1CE11BE}"/>
              </a:ext>
            </a:extLst>
          </p:cNvPr>
          <p:cNvSpPr/>
          <p:nvPr/>
        </p:nvSpPr>
        <p:spPr>
          <a:xfrm>
            <a:off x="3272776" y="2174446"/>
            <a:ext cx="1262768" cy="12545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Roboto" panose="02000000000000000000" pitchFamily="2" charset="0"/>
              <a:ea typeface="Roboto" panose="02000000000000000000" pitchFamily="2" charset="0"/>
            </a:endParaRPr>
          </a:p>
        </p:txBody>
      </p:sp>
      <p:sp>
        <p:nvSpPr>
          <p:cNvPr id="51" name="ZoneTexte 50">
            <a:extLst>
              <a:ext uri="{FF2B5EF4-FFF2-40B4-BE49-F238E27FC236}">
                <a16:creationId xmlns:a16="http://schemas.microsoft.com/office/drawing/2014/main" id="{9C424CE8-E03C-44B9-A594-E007A43E3EA0}"/>
              </a:ext>
            </a:extLst>
          </p:cNvPr>
          <p:cNvSpPr txBox="1"/>
          <p:nvPr/>
        </p:nvSpPr>
        <p:spPr>
          <a:xfrm>
            <a:off x="3520720" y="3723330"/>
            <a:ext cx="3168039" cy="3053849"/>
          </a:xfrm>
          <a:prstGeom prst="rect">
            <a:avLst/>
          </a:prstGeom>
          <a:noFill/>
        </p:spPr>
        <p:txBody>
          <a:bodyPr wrap="square">
            <a:spAutoFit/>
          </a:bodyPr>
          <a:lstStyle/>
          <a:p>
            <a:pPr marL="177800" indent="-177800" algn="just">
              <a:lnSpc>
                <a:spcPct val="107000"/>
              </a:lnSpc>
              <a:spcAft>
                <a:spcPts val="800"/>
              </a:spcAft>
              <a:buFont typeface="+mj-lt"/>
              <a:buAutoNum type="arabicPeriod"/>
            </a:pPr>
            <a:r>
              <a:rPr lang="fr-FR" sz="1050" b="1" dirty="0">
                <a:effectLst/>
                <a:latin typeface="Roboto" panose="02000000000000000000" pitchFamily="2" charset="0"/>
                <a:ea typeface="Roboto" panose="02000000000000000000" pitchFamily="2" charset="0"/>
                <a:cs typeface="Roboto Condensed" panose="02000000000000000000" pitchFamily="2" charset="0"/>
              </a:rPr>
              <a:t>Avant d’envisager l’emploi accompagné, contactez votre conseiller Pôle emploi, Cap emploi ou mission locale </a:t>
            </a:r>
            <a:r>
              <a:rPr lang="fr-FR" sz="1050" dirty="0">
                <a:effectLst/>
                <a:latin typeface="Roboto" panose="02000000000000000000" pitchFamily="2" charset="0"/>
                <a:ea typeface="Roboto" panose="02000000000000000000" pitchFamily="2" charset="0"/>
                <a:cs typeface="Roboto Condensed" panose="02000000000000000000" pitchFamily="2" charset="0"/>
              </a:rPr>
              <a:t>pour vous assurer que la situation relève bien de ce dispositif, car il existe bien d’autres possibilités avant.</a:t>
            </a:r>
          </a:p>
          <a:p>
            <a:pPr marL="177800" indent="-177800" algn="just">
              <a:lnSpc>
                <a:spcPct val="107000"/>
              </a:lnSpc>
              <a:spcAft>
                <a:spcPts val="800"/>
              </a:spcAft>
              <a:buFont typeface="+mj-lt"/>
              <a:buAutoNum type="arabicPeriod"/>
            </a:pPr>
            <a:r>
              <a:rPr lang="fr-FR" sz="1050" b="1" dirty="0">
                <a:latin typeface="Roboto" panose="02000000000000000000" pitchFamily="2" charset="0"/>
                <a:ea typeface="Roboto" panose="02000000000000000000" pitchFamily="2" charset="0"/>
                <a:cs typeface="Roboto Condensed" panose="02000000000000000000" pitchFamily="2" charset="0"/>
              </a:rPr>
              <a:t>Si vous faites intervenir un job coach, </a:t>
            </a:r>
            <a:r>
              <a:rPr lang="fr-FR" sz="1050" dirty="0">
                <a:latin typeface="Roboto" panose="02000000000000000000" pitchFamily="2" charset="0"/>
                <a:ea typeface="Roboto" panose="02000000000000000000" pitchFamily="2" charset="0"/>
                <a:cs typeface="Roboto Condensed" panose="02000000000000000000" pitchFamily="2" charset="0"/>
              </a:rPr>
              <a:t>organisez la relation avec le manager et la personne bénéficiaire et rappelez  le périmètre d’intervention du job coach. La convention tripartite permet de formaliser les engagements réciproques et de fixer un cadre sécurisant.</a:t>
            </a:r>
          </a:p>
          <a:p>
            <a:pPr marL="177800" indent="-177800" algn="just">
              <a:lnSpc>
                <a:spcPct val="107000"/>
              </a:lnSpc>
              <a:spcAft>
                <a:spcPts val="800"/>
              </a:spcAft>
              <a:buFont typeface="+mj-lt"/>
              <a:buAutoNum type="arabicPeriod"/>
            </a:pPr>
            <a:r>
              <a:rPr lang="fr-FR" sz="1050" b="1" dirty="0">
                <a:latin typeface="Roboto" panose="02000000000000000000" pitchFamily="2" charset="0"/>
                <a:ea typeface="Roboto" panose="02000000000000000000" pitchFamily="2" charset="0"/>
                <a:cs typeface="Roboto Condensed" panose="02000000000000000000" pitchFamily="2" charset="0"/>
              </a:rPr>
              <a:t>Organisez des points de suivi réguliers </a:t>
            </a:r>
            <a:r>
              <a:rPr lang="fr-FR" sz="1050" dirty="0">
                <a:latin typeface="Roboto" panose="02000000000000000000" pitchFamily="2" charset="0"/>
                <a:ea typeface="Roboto" panose="02000000000000000000" pitchFamily="2" charset="0"/>
                <a:cs typeface="Roboto Condensed" panose="02000000000000000000" pitchFamily="2" charset="0"/>
              </a:rPr>
              <a:t>avec le job coach, le manager et le bénéficiaire afin de pouvoir ajuster le plan d’accompagnement si nécessaire.</a:t>
            </a:r>
          </a:p>
        </p:txBody>
      </p:sp>
      <p:sp>
        <p:nvSpPr>
          <p:cNvPr id="58" name="Ellipse 57">
            <a:extLst>
              <a:ext uri="{FF2B5EF4-FFF2-40B4-BE49-F238E27FC236}">
                <a16:creationId xmlns:a16="http://schemas.microsoft.com/office/drawing/2014/main" id="{E61212AB-416C-4A13-AB5B-0B6738AE0402}"/>
              </a:ext>
            </a:extLst>
          </p:cNvPr>
          <p:cNvSpPr/>
          <p:nvPr/>
        </p:nvSpPr>
        <p:spPr>
          <a:xfrm>
            <a:off x="8706175" y="712273"/>
            <a:ext cx="900000" cy="900000"/>
          </a:xfrm>
          <a:prstGeom prst="ellipse">
            <a:avLst/>
          </a:prstGeom>
          <a:solidFill>
            <a:srgbClr val="00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Roboto" panose="02000000000000000000" pitchFamily="2" charset="0"/>
              <a:ea typeface="Roboto" panose="02000000000000000000" pitchFamily="2" charset="0"/>
            </a:endParaRPr>
          </a:p>
        </p:txBody>
      </p:sp>
      <p:sp>
        <p:nvSpPr>
          <p:cNvPr id="36" name="ZoneTexte 35">
            <a:extLst>
              <a:ext uri="{FF2B5EF4-FFF2-40B4-BE49-F238E27FC236}">
                <a16:creationId xmlns:a16="http://schemas.microsoft.com/office/drawing/2014/main" id="{6F7B0447-2566-4A47-8B69-BEDEBC58C6FF}"/>
              </a:ext>
            </a:extLst>
          </p:cNvPr>
          <p:cNvSpPr txBox="1"/>
          <p:nvPr/>
        </p:nvSpPr>
        <p:spPr>
          <a:xfrm>
            <a:off x="3307839" y="2311500"/>
            <a:ext cx="1177987" cy="830997"/>
          </a:xfrm>
          <a:prstGeom prst="rect">
            <a:avLst/>
          </a:prstGeom>
          <a:noFill/>
        </p:spPr>
        <p:txBody>
          <a:bodyPr wrap="square" rtlCol="0">
            <a:spAutoFit/>
          </a:bodyPr>
          <a:lstStyle/>
          <a:p>
            <a:pPr algn="ctr"/>
            <a:r>
              <a:rPr lang="fr-FR" sz="1600" dirty="0">
                <a:solidFill>
                  <a:schemeClr val="bg1"/>
                </a:solidFill>
                <a:latin typeface="Roboto" panose="02000000000000000000" pitchFamily="2" charset="0"/>
                <a:ea typeface="Roboto" panose="02000000000000000000" pitchFamily="2" charset="0"/>
                <a:cs typeface="Roboto Condensed" panose="02000000000000000000" pitchFamily="2" charset="0"/>
              </a:rPr>
              <a:t>Les bonnes pratiques</a:t>
            </a:r>
            <a:r>
              <a:rPr lang="fr-FR" sz="1600" dirty="0">
                <a:latin typeface="Roboto" panose="02000000000000000000" pitchFamily="2" charset="0"/>
                <a:ea typeface="Roboto" panose="02000000000000000000" pitchFamily="2" charset="0"/>
              </a:rPr>
              <a:t> </a:t>
            </a:r>
          </a:p>
        </p:txBody>
      </p:sp>
      <p:sp>
        <p:nvSpPr>
          <p:cNvPr id="37" name="Rectangle 36">
            <a:extLst>
              <a:ext uri="{FF2B5EF4-FFF2-40B4-BE49-F238E27FC236}">
                <a16:creationId xmlns:a16="http://schemas.microsoft.com/office/drawing/2014/main" id="{1C3243F8-8B59-4BA0-9F4A-2B137A3E1EF3}"/>
              </a:ext>
            </a:extLst>
          </p:cNvPr>
          <p:cNvSpPr/>
          <p:nvPr/>
        </p:nvSpPr>
        <p:spPr>
          <a:xfrm>
            <a:off x="0" y="1"/>
            <a:ext cx="3185121" cy="707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Roboto" panose="02000000000000000000" pitchFamily="2" charset="0"/>
                <a:ea typeface="Roboto" panose="02000000000000000000" pitchFamily="2" charset="0"/>
              </a:rPr>
              <a:t>A quoi sert </a:t>
            </a:r>
          </a:p>
          <a:p>
            <a:pPr algn="ctr"/>
            <a:r>
              <a:rPr lang="fr-FR" dirty="0">
                <a:latin typeface="Roboto" panose="02000000000000000000" pitchFamily="2" charset="0"/>
                <a:ea typeface="Roboto" panose="02000000000000000000" pitchFamily="2" charset="0"/>
              </a:rPr>
              <a:t>l’Emploi Accompagné ?</a:t>
            </a:r>
          </a:p>
        </p:txBody>
      </p:sp>
      <p:pic>
        <p:nvPicPr>
          <p:cNvPr id="7" name="Image 6">
            <a:extLst>
              <a:ext uri="{FF2B5EF4-FFF2-40B4-BE49-F238E27FC236}">
                <a16:creationId xmlns:a16="http://schemas.microsoft.com/office/drawing/2014/main" id="{DB28C2DB-E80C-4519-93B4-587D0BAACAFE}"/>
              </a:ext>
            </a:extLst>
          </p:cNvPr>
          <p:cNvPicPr>
            <a:picLocks noChangeAspect="1"/>
          </p:cNvPicPr>
          <p:nvPr/>
        </p:nvPicPr>
        <p:blipFill>
          <a:blip r:embed="rId6"/>
          <a:stretch>
            <a:fillRect/>
          </a:stretch>
        </p:blipFill>
        <p:spPr>
          <a:xfrm rot="714497">
            <a:off x="7688257" y="864618"/>
            <a:ext cx="868173" cy="702431"/>
          </a:xfrm>
          <a:prstGeom prst="rect">
            <a:avLst/>
          </a:prstGeom>
        </p:spPr>
      </p:pic>
      <p:sp>
        <p:nvSpPr>
          <p:cNvPr id="15" name="Rectangle 14">
            <a:extLst>
              <a:ext uri="{FF2B5EF4-FFF2-40B4-BE49-F238E27FC236}">
                <a16:creationId xmlns:a16="http://schemas.microsoft.com/office/drawing/2014/main" id="{ED0700B3-33A7-46CA-9587-F7AD75BF9232}"/>
              </a:ext>
            </a:extLst>
          </p:cNvPr>
          <p:cNvSpPr/>
          <p:nvPr/>
        </p:nvSpPr>
        <p:spPr>
          <a:xfrm>
            <a:off x="6948227" y="2897739"/>
            <a:ext cx="2686487" cy="1531445"/>
          </a:xfrm>
          <a:prstGeom prst="rect">
            <a:avLst/>
          </a:prstGeom>
          <a:noFill/>
        </p:spPr>
        <p:txBody>
          <a:bodyPr wrap="square">
            <a:spAutoFit/>
          </a:bodyPr>
          <a:lstStyle/>
          <a:p>
            <a:pPr algn="ctr">
              <a:lnSpc>
                <a:spcPct val="107000"/>
              </a:lnSpc>
            </a:pPr>
            <a:r>
              <a:rPr lang="fr-FR" sz="1100" i="1" dirty="0">
                <a:solidFill>
                  <a:srgbClr val="E84E0F"/>
                </a:solidFill>
                <a:latin typeface="Roboto" panose="02000000000000000000" pitchFamily="2" charset="0"/>
                <a:ea typeface="Roboto" panose="02000000000000000000" pitchFamily="2" charset="0"/>
              </a:rPr>
              <a:t>« Le bénéfice de cette action, qui est vraiment une action pluridisciplinaire, a été de pouvoir accompagner notre agent vers une nouvelle activité de manière très fluide, sans qu’il n’y ait de difficultés majeures pour le service et le manager. C’est véritablement une action gagnant/gagnant. »</a:t>
            </a:r>
          </a:p>
        </p:txBody>
      </p:sp>
      <p:sp>
        <p:nvSpPr>
          <p:cNvPr id="32" name="ZoneTexte 31">
            <a:extLst>
              <a:ext uri="{FF2B5EF4-FFF2-40B4-BE49-F238E27FC236}">
                <a16:creationId xmlns:a16="http://schemas.microsoft.com/office/drawing/2014/main" id="{764EB5A1-5549-463B-B43C-985776D2D204}"/>
              </a:ext>
            </a:extLst>
          </p:cNvPr>
          <p:cNvSpPr txBox="1"/>
          <p:nvPr/>
        </p:nvSpPr>
        <p:spPr>
          <a:xfrm>
            <a:off x="3355088" y="611062"/>
            <a:ext cx="3199507" cy="2119234"/>
          </a:xfrm>
          <a:prstGeom prst="rect">
            <a:avLst/>
          </a:prstGeom>
          <a:noFill/>
        </p:spPr>
        <p:txBody>
          <a:bodyPr wrap="square">
            <a:spAutoFit/>
          </a:bodyPr>
          <a:lstStyle/>
          <a:p>
            <a:pPr algn="just">
              <a:lnSpc>
                <a:spcPct val="107000"/>
              </a:lnSpc>
              <a:spcAft>
                <a:spcPts val="800"/>
              </a:spcAft>
            </a:pPr>
            <a:r>
              <a:rPr lang="fr-FR" sz="1050" dirty="0">
                <a:latin typeface="Roboto" panose="02000000000000000000" pitchFamily="2" charset="0"/>
                <a:ea typeface="Roboto" panose="02000000000000000000" pitchFamily="2" charset="0"/>
              </a:rPr>
              <a:t>L’emploi accompagné est mis en œuvre </a:t>
            </a:r>
            <a:r>
              <a:rPr lang="fr-FR" sz="1050" b="1" dirty="0">
                <a:latin typeface="Roboto" panose="02000000000000000000" pitchFamily="2" charset="0"/>
                <a:ea typeface="Roboto" panose="02000000000000000000" pitchFamily="2" charset="0"/>
              </a:rPr>
              <a:t>après accord du bénéficiaire </a:t>
            </a:r>
            <a:r>
              <a:rPr lang="fr-FR" sz="1050" dirty="0">
                <a:latin typeface="Roboto" panose="02000000000000000000" pitchFamily="2" charset="0"/>
                <a:ea typeface="Roboto" panose="02000000000000000000" pitchFamily="2" charset="0"/>
              </a:rPr>
              <a:t>sur décision de la commission des droits et de l’autonomie des personnes handicapées (CDAPH) </a:t>
            </a:r>
          </a:p>
          <a:p>
            <a:pPr algn="just">
              <a:lnSpc>
                <a:spcPct val="107000"/>
              </a:lnSpc>
              <a:spcAft>
                <a:spcPts val="800"/>
              </a:spcAft>
            </a:pPr>
            <a:r>
              <a:rPr lang="fr-FR" sz="1050" b="1" dirty="0">
                <a:latin typeface="Roboto" panose="02000000000000000000" pitchFamily="2" charset="0"/>
                <a:ea typeface="Roboto" panose="02000000000000000000" pitchFamily="2" charset="0"/>
              </a:rPr>
              <a:t>Cap emploi, Pôle emploi et les missions locales </a:t>
            </a:r>
            <a:r>
              <a:rPr lang="fr-FR" sz="1050" dirty="0">
                <a:latin typeface="Roboto" panose="02000000000000000000" pitchFamily="2" charset="0"/>
                <a:ea typeface="Roboto" panose="02000000000000000000" pitchFamily="2" charset="0"/>
              </a:rPr>
              <a:t>sont prescripteurs du dispositif ; ils peuvent donc évaluer la nécessité de recourir à un tel dispositif, sans passage devant la CDAPH.</a:t>
            </a:r>
          </a:p>
          <a:p>
            <a:pPr algn="just">
              <a:lnSpc>
                <a:spcPct val="107000"/>
              </a:lnSpc>
              <a:spcAft>
                <a:spcPts val="800"/>
              </a:spcAft>
            </a:pPr>
            <a:endParaRPr lang="fr-FR" sz="1050" dirty="0">
              <a:latin typeface="Roboto" panose="02000000000000000000" pitchFamily="2" charset="0"/>
              <a:ea typeface="Roboto" panose="02000000000000000000" pitchFamily="2" charset="0"/>
            </a:endParaRPr>
          </a:p>
          <a:p>
            <a:pPr algn="just">
              <a:lnSpc>
                <a:spcPct val="107000"/>
              </a:lnSpc>
              <a:spcAft>
                <a:spcPts val="800"/>
              </a:spcAft>
            </a:pPr>
            <a:endParaRPr lang="fr-FR" sz="105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32CEDBE4-55AA-4E81-B04B-F226D673C9E8}"/>
              </a:ext>
            </a:extLst>
          </p:cNvPr>
          <p:cNvSpPr txBox="1"/>
          <p:nvPr/>
        </p:nvSpPr>
        <p:spPr>
          <a:xfrm>
            <a:off x="0" y="5817318"/>
            <a:ext cx="3263703" cy="1044000"/>
          </a:xfrm>
          <a:prstGeom prst="rect">
            <a:avLst/>
          </a:prstGeom>
          <a:solidFill>
            <a:srgbClr val="00959A"/>
          </a:solidFill>
        </p:spPr>
        <p:txBody>
          <a:bodyPr wrap="square" anchor="ctr" anchorCtr="0">
            <a:spAutoFit/>
          </a:bodyPr>
          <a:lstStyle/>
          <a:p>
            <a:pPr algn="just">
              <a:lnSpc>
                <a:spcPct val="107000"/>
              </a:lnSpc>
              <a:spcAft>
                <a:spcPts val="800"/>
              </a:spcAft>
            </a:pPr>
            <a:r>
              <a:rPr lang="fr-FR" sz="1100" b="1" dirty="0">
                <a:solidFill>
                  <a:schemeClr val="bg1"/>
                </a:solidFill>
                <a:effectLst/>
                <a:latin typeface="Roboto" panose="02000000000000000000" pitchFamily="2" charset="0"/>
                <a:ea typeface="Roboto" panose="02000000000000000000" pitchFamily="2" charset="0"/>
                <a:cs typeface="Roboto Condensed" panose="02000000000000000000" pitchFamily="2" charset="0"/>
              </a:rPr>
              <a:t>L’emploi accompagné est un dispositif gratuit, souple et sans limite de durée. C’est un accompagnement adapté en fonction de la situation de handicap, et modulable à tout moment du parcours professionnel !</a:t>
            </a:r>
            <a:endParaRPr lang="fr-FR" sz="1100" dirty="0">
              <a:solidFill>
                <a:schemeClr val="bg1"/>
              </a:solidFill>
              <a:effectLst/>
              <a:latin typeface="Roboto" panose="02000000000000000000" pitchFamily="2" charset="0"/>
              <a:ea typeface="Roboto"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60118327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TotalTime>
  <Words>597</Words>
  <Application>Microsoft Office PowerPoint</Application>
  <PresentationFormat>Format A4 (210 x 297 mm)</PresentationFormat>
  <Paragraphs>48</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Roboto</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Trucas Ronan</dc:creator>
  <cp:lastModifiedBy>SUQUET Benjamin</cp:lastModifiedBy>
  <cp:revision>87</cp:revision>
  <dcterms:created xsi:type="dcterms:W3CDTF">2021-06-29T19:34:08Z</dcterms:created>
  <dcterms:modified xsi:type="dcterms:W3CDTF">2022-04-26T09:37:35Z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87ec98-8aff-418c-9455-dc857e1ea7dc_Enabled">
    <vt:lpwstr>true</vt:lpwstr>
  </property>
  <property fmtid="{D5CDD505-2E9C-101B-9397-08002B2CF9AE}" pid="3" name="MSIP_Label_1387ec98-8aff-418c-9455-dc857e1ea7dc_SetDate">
    <vt:lpwstr>2022-04-26T08:52:18Z</vt:lpwstr>
  </property>
  <property fmtid="{D5CDD505-2E9C-101B-9397-08002B2CF9AE}" pid="4" name="MSIP_Label_1387ec98-8aff-418c-9455-dc857e1ea7dc_Method">
    <vt:lpwstr>Standard</vt:lpwstr>
  </property>
  <property fmtid="{D5CDD505-2E9C-101B-9397-08002B2CF9AE}" pid="5" name="MSIP_Label_1387ec98-8aff-418c-9455-dc857e1ea7dc_Name">
    <vt:lpwstr>1387ec98-8aff-418c-9455-dc857e1ea7dc</vt:lpwstr>
  </property>
  <property fmtid="{D5CDD505-2E9C-101B-9397-08002B2CF9AE}" pid="6" name="MSIP_Label_1387ec98-8aff-418c-9455-dc857e1ea7dc_SiteId">
    <vt:lpwstr>6eab6365-8194-49c6-a4d0-e2d1a0fbeb74</vt:lpwstr>
  </property>
  <property fmtid="{D5CDD505-2E9C-101B-9397-08002B2CF9AE}" pid="7" name="MSIP_Label_1387ec98-8aff-418c-9455-dc857e1ea7dc_ActionId">
    <vt:lpwstr>dd25f87c-ef92-4105-862a-6e5a76295c56</vt:lpwstr>
  </property>
  <property fmtid="{D5CDD505-2E9C-101B-9397-08002B2CF9AE}" pid="8" name="MSIP_Label_1387ec98-8aff-418c-9455-dc857e1ea7dc_ContentBits">
    <vt:lpwstr>2</vt:lpwstr>
  </property>
</Properties>
</file>